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  <p:sldMasterId id="2147483659" r:id="rId3"/>
    <p:sldMasterId id="2147483669" r:id="rId4"/>
    <p:sldMasterId id="2147483674" r:id="rId5"/>
    <p:sldMasterId id="2147483677" r:id="rId6"/>
    <p:sldMasterId id="2147483679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80" r:id="rId9"/>
    <p:sldId id="2381" r:id="rId10"/>
    <p:sldId id="739" r:id="rId11"/>
    <p:sldId id="2383" r:id="rId12"/>
    <p:sldId id="2346" r:id="rId13"/>
    <p:sldId id="2386" r:id="rId14"/>
    <p:sldId id="2430" r:id="rId15"/>
    <p:sldId id="2431" r:id="rId16"/>
    <p:sldId id="2432" r:id="rId17"/>
    <p:sldId id="2418" r:id="rId18"/>
    <p:sldId id="2421" r:id="rId19"/>
    <p:sldId id="2422" r:id="rId20"/>
    <p:sldId id="2419" r:id="rId21"/>
    <p:sldId id="2423" r:id="rId22"/>
    <p:sldId id="2424" r:id="rId23"/>
    <p:sldId id="2420" r:id="rId24"/>
    <p:sldId id="2425" r:id="rId25"/>
    <p:sldId id="2426" r:id="rId26"/>
    <p:sldId id="2427" r:id="rId27"/>
    <p:sldId id="2428" r:id="rId28"/>
    <p:sldId id="2429" r:id="rId29"/>
    <p:sldId id="2433" r:id="rId30"/>
    <p:sldId id="2434" r:id="rId31"/>
    <p:sldId id="2379" r:id="rId32"/>
    <p:sldId id="582" r:id="rId33"/>
  </p:sldIdLst>
  <p:sldSz cx="12196763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E9002F"/>
    <a:srgbClr val="91A2BF"/>
    <a:srgbClr val="66BA36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5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72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 </a:t>
            </a:r>
            <a:r>
              <a:rPr lang="en-US" altLang="zh-CN" dirty="0" err="1"/>
              <a:t>ddd</a:t>
            </a:r>
            <a:r>
              <a:rPr lang="zh-CN" altLang="en-US" dirty="0"/>
              <a:t> 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239395" marR="0" indent="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None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76250" marR="0" lvl="1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Char char="◦"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46489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132609"/>
            <a:ext cx="10963473" cy="5222471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44203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194955"/>
            <a:ext cx="10963473" cy="5160125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163782"/>
            <a:ext cx="11161240" cy="521754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/>
          <p:cNvSpPr txBox="1"/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 cstate="print">
            <a:alphaModFix amt="70000"/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/>
          <p:cNvSpPr txBox="1"/>
          <p:nvPr userDrawn="1"/>
        </p:nvSpPr>
        <p:spPr>
          <a:xfrm>
            <a:off x="8474645" y="6468770"/>
            <a:ext cx="3603206" cy="26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0"/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0"/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/>
          <p:cNvSpPr txBox="1"/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E9002F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/>
              </a:rPr>
              <a:t>chenzomi12.github.io</a:t>
            </a:r>
            <a:endParaRPr lang="en-US" altLang="zh-CN" sz="1000" b="0" dirty="0">
              <a:solidFill>
                <a:srgbClr val="E9002F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2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/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7" cstate="print">
            <a:alphaModFix amt="70000"/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/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/>
          <p:cNvSpPr txBox="1"/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Rectangle 86"/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schemeClr val="tx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Rectangle 86"/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schemeClr val="bg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0" name="图片 79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/>
          <p:cNvSpPr txBox="1"/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/>
          <p:cNvSpPr txBox="1"/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</a:t>
            </a:r>
          </a:p>
        </p:txBody>
      </p:sp>
      <p:sp>
        <p:nvSpPr>
          <p:cNvPr id="7" name="Subtitle 6"/>
          <p:cNvSpPr txBox="1"/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2"/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/>
          <p:cNvSpPr txBox="1"/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3" name="TextBox 2"/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/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/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8085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微软雅黑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>
            <a:fillRect/>
          </a:stretch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12" name="矩形 11"/>
          <p:cNvSpPr/>
          <p:nvPr/>
        </p:nvSpPr>
        <p:spPr>
          <a:xfrm>
            <a:off x="1023929" y="2653011"/>
            <a:ext cx="903324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集合通信原语</a:t>
            </a:r>
          </a:p>
        </p:txBody>
      </p:sp>
      <p:sp>
        <p:nvSpPr>
          <p:cNvPr id="1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对通信操作支持情况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15" y="1208659"/>
            <a:ext cx="8870731" cy="5173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通信操作</a:t>
            </a:r>
            <a:r>
              <a:rPr lang="en-US" altLang="zh-CN" sz="7200" dirty="0"/>
              <a:t>/</a:t>
            </a:r>
            <a:r>
              <a:rPr lang="zh-CN" altLang="en-US" sz="7200" dirty="0"/>
              <a:t>原语</a:t>
            </a:r>
            <a:endParaRPr lang="en-US" altLang="zh-CN" sz="7200" dirty="0"/>
          </a:p>
          <a:p>
            <a:r>
              <a:rPr lang="en-US" altLang="zh-CN" dirty="0"/>
              <a:t>02.</a:t>
            </a:r>
            <a:r>
              <a:rPr lang="zh-CN" altLang="en-US" dirty="0"/>
              <a:t> 一对多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Broadcast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631758" y="1095649"/>
            <a:ext cx="4021937" cy="5160125"/>
          </a:xfrm>
        </p:spPr>
        <p:txBody>
          <a:bodyPr anchor="ctr"/>
          <a:lstStyle/>
          <a:p>
            <a:r>
              <a:rPr lang="zh-CN" altLang="en-US" dirty="0">
                <a:solidFill>
                  <a:srgbClr val="59595A"/>
                </a:solidFill>
              </a:rPr>
              <a:t>单个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把自身的数据发送到集群中的其他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endParaRPr lang="en-US" altLang="zh-CN" dirty="0">
              <a:solidFill>
                <a:srgbClr val="59595A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网络参数 </a:t>
            </a:r>
            <a:r>
              <a:rPr lang="en-US" altLang="zh-CN" dirty="0">
                <a:solidFill>
                  <a:srgbClr val="C00000"/>
                </a:solidFill>
              </a:rPr>
              <a:t>Init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Weight</a:t>
            </a:r>
            <a:r>
              <a:rPr lang="zh-CN" altLang="en-US" dirty="0">
                <a:solidFill>
                  <a:srgbClr val="C00000"/>
                </a:solidFill>
              </a:rPr>
              <a:t> 的初始化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对数据分发初始化；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里的 </a:t>
            </a:r>
            <a:r>
              <a:rPr lang="en-US" altLang="zh-CN" dirty="0">
                <a:solidFill>
                  <a:srgbClr val="C00000"/>
                </a:solidFill>
              </a:rPr>
              <a:t>broadcast + reduce</a:t>
            </a:r>
            <a:r>
              <a:rPr lang="zh-CN" altLang="en-US" dirty="0">
                <a:solidFill>
                  <a:srgbClr val="C00000"/>
                </a:solidFill>
              </a:rPr>
              <a:t> 组合里的 </a:t>
            </a:r>
            <a:r>
              <a:rPr lang="en-US" altLang="zh-CN" dirty="0">
                <a:solidFill>
                  <a:srgbClr val="C00000"/>
                </a:solidFill>
              </a:rPr>
              <a:t>broadcast</a:t>
            </a:r>
            <a:r>
              <a:rPr lang="zh-CN" altLang="en-US" dirty="0">
                <a:solidFill>
                  <a:srgbClr val="C00000"/>
                </a:solidFill>
              </a:rPr>
              <a:t> 操作；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7" y="1562141"/>
            <a:ext cx="6242398" cy="1867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7" y="4078168"/>
            <a:ext cx="6242398" cy="17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Scatter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7726350" y="945009"/>
            <a:ext cx="3885303" cy="5160125"/>
          </a:xfrm>
        </p:spPr>
        <p:txBody>
          <a:bodyPr anchor="ctr"/>
          <a:lstStyle/>
          <a:p>
            <a:r>
              <a:rPr lang="zh-CN" altLang="en-US" dirty="0">
                <a:solidFill>
                  <a:srgbClr val="59595A"/>
                </a:solidFill>
              </a:rPr>
              <a:t>将主节点的数据进行划分并散布至其他指定的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endParaRPr lang="en-US" altLang="zh-CN" dirty="0">
              <a:solidFill>
                <a:srgbClr val="59595A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Reduce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Scatter</a:t>
            </a:r>
            <a:r>
              <a:rPr lang="zh-CN" altLang="en-US" dirty="0">
                <a:solidFill>
                  <a:srgbClr val="C00000"/>
                </a:solidFill>
              </a:rPr>
              <a:t> 组合里的 </a:t>
            </a:r>
            <a:r>
              <a:rPr lang="en-US" altLang="zh-CN" dirty="0">
                <a:solidFill>
                  <a:srgbClr val="C00000"/>
                </a:solidFill>
              </a:rPr>
              <a:t>Scatter</a:t>
            </a:r>
            <a:r>
              <a:rPr lang="zh-CN" altLang="en-US" dirty="0">
                <a:solidFill>
                  <a:srgbClr val="C00000"/>
                </a:solidFill>
              </a:rPr>
              <a:t>操作；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流水并行里初始化时将模型 </a:t>
            </a:r>
            <a:r>
              <a:rPr lang="en-US" altLang="zh-CN" dirty="0">
                <a:solidFill>
                  <a:srgbClr val="C00000"/>
                </a:solidFill>
              </a:rPr>
              <a:t>Scatter</a:t>
            </a:r>
            <a:r>
              <a:rPr lang="zh-CN" altLang="en-US" dirty="0">
                <a:solidFill>
                  <a:srgbClr val="C00000"/>
                </a:solidFill>
              </a:rPr>
              <a:t> 到不同 </a:t>
            </a:r>
            <a:r>
              <a:rPr lang="en-US" altLang="zh-CN" dirty="0">
                <a:solidFill>
                  <a:srgbClr val="C00000"/>
                </a:solidFill>
              </a:rPr>
              <a:t>Rank</a:t>
            </a:r>
            <a:r>
              <a:rPr lang="zh-CN" altLang="en-US" dirty="0">
                <a:solidFill>
                  <a:srgbClr val="C00000"/>
                </a:solidFill>
              </a:rPr>
              <a:t> 上；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516912"/>
            <a:ext cx="6454800" cy="2008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3893709"/>
            <a:ext cx="6454800" cy="1769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通信操作</a:t>
            </a:r>
            <a:r>
              <a:rPr lang="en-US" altLang="zh-CN" sz="7200" dirty="0"/>
              <a:t>/</a:t>
            </a:r>
            <a:r>
              <a:rPr lang="zh-CN" altLang="en-US" sz="7200" dirty="0"/>
              <a:t>原语</a:t>
            </a:r>
            <a:endParaRPr lang="en-US" altLang="zh-CN" sz="7200" dirty="0"/>
          </a:p>
          <a:p>
            <a:r>
              <a:rPr lang="en-US" altLang="zh-CN" dirty="0"/>
              <a:t>03.</a:t>
            </a:r>
            <a:r>
              <a:rPr lang="zh-CN" altLang="en-US" dirty="0"/>
              <a:t> 多对一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Reduce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767145" y="1194955"/>
            <a:ext cx="3819963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把多个 </a:t>
            </a:r>
            <a:r>
              <a:rPr lang="en-US" altLang="zh-CN" dirty="0"/>
              <a:t>Rank</a:t>
            </a:r>
            <a:r>
              <a:rPr lang="zh-CN" altLang="en-US" dirty="0"/>
              <a:t> 的数据规约运算到一个 </a:t>
            </a:r>
            <a:r>
              <a:rPr lang="en-US" altLang="zh-CN" dirty="0"/>
              <a:t>Rank</a:t>
            </a:r>
            <a:r>
              <a:rPr lang="zh-CN" altLang="en-US" dirty="0"/>
              <a:t> 上。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59595A"/>
                </a:solidFill>
              </a:rPr>
              <a:t>细分可以包括：</a:t>
            </a:r>
            <a:r>
              <a:rPr lang="en-US" altLang="zh-CN" dirty="0">
                <a:solidFill>
                  <a:srgbClr val="59595A"/>
                </a:solidFill>
              </a:rPr>
              <a:t>SUM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MIN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MAX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PROD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LOR</a:t>
            </a:r>
            <a:r>
              <a:rPr lang="zh-CN" altLang="en-US" dirty="0">
                <a:solidFill>
                  <a:srgbClr val="59595A"/>
                </a:solidFill>
              </a:rPr>
              <a:t> 等类型的规约操作。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marL="239395" lvl="1" indent="-23939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AllReduce</a:t>
            </a:r>
            <a:r>
              <a:rPr lang="zh-CN" altLang="en-US" sz="2000" dirty="0">
                <a:solidFill>
                  <a:srgbClr val="C00000"/>
                </a:solidFill>
              </a:rPr>
              <a:t> 里的 </a:t>
            </a:r>
            <a:r>
              <a:rPr lang="en-US" altLang="zh-CN" sz="2000" dirty="0">
                <a:solidFill>
                  <a:srgbClr val="C00000"/>
                </a:solidFill>
              </a:rPr>
              <a:t>Broadcast</a:t>
            </a:r>
            <a:r>
              <a:rPr lang="zh-CN" altLang="en-US" sz="2000" dirty="0">
                <a:solidFill>
                  <a:srgbClr val="C00000"/>
                </a:solidFill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 组合 </a:t>
            </a: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 操作；</a:t>
            </a:r>
          </a:p>
          <a:p>
            <a:pPr marL="239395" lvl="1" indent="-23939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Scatter</a:t>
            </a:r>
            <a:r>
              <a:rPr lang="zh-CN" altLang="en-US" sz="2000" dirty="0">
                <a:solidFill>
                  <a:srgbClr val="C00000"/>
                </a:solidFill>
              </a:rPr>
              <a:t> 组合里的 </a:t>
            </a: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操作；</a:t>
            </a:r>
          </a:p>
          <a:p>
            <a:pPr marL="239395" lvl="1" indent="-23939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大模型训练权重 </a:t>
            </a:r>
            <a:r>
              <a:rPr lang="en-US" altLang="zh-CN" sz="2000" dirty="0">
                <a:solidFill>
                  <a:srgbClr val="C00000"/>
                </a:solidFill>
              </a:rPr>
              <a:t>CKPT</a:t>
            </a:r>
            <a:r>
              <a:rPr lang="zh-CN" altLang="en-US" sz="2000" dirty="0">
                <a:solidFill>
                  <a:srgbClr val="C00000"/>
                </a:solidFill>
              </a:rPr>
              <a:t> 保存；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3707201"/>
            <a:ext cx="6824135" cy="1882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7" y="1844824"/>
            <a:ext cx="6824133" cy="1011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Gather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7462345" y="1194955"/>
            <a:ext cx="4124763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59595A"/>
                </a:solidFill>
              </a:rPr>
              <a:t>将多个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上的数据收集到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上，</a:t>
            </a:r>
            <a:r>
              <a:rPr lang="en-US" altLang="zh-CN" dirty="0">
                <a:solidFill>
                  <a:srgbClr val="59595A"/>
                </a:solidFill>
              </a:rPr>
              <a:t>Gather</a:t>
            </a:r>
            <a:r>
              <a:rPr lang="zh-CN" altLang="en-US" dirty="0">
                <a:solidFill>
                  <a:srgbClr val="59595A"/>
                </a:solidFill>
              </a:rPr>
              <a:t> 可以理解为反向的 </a:t>
            </a:r>
            <a:r>
              <a:rPr lang="en-US" altLang="zh-CN" dirty="0">
                <a:solidFill>
                  <a:srgbClr val="59595A"/>
                </a:solidFill>
              </a:rPr>
              <a:t>Scatter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相对用得比较少，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会在张量并行 </a:t>
            </a:r>
            <a:r>
              <a:rPr lang="en-US" altLang="zh-CN" dirty="0">
                <a:solidFill>
                  <a:srgbClr val="C00000"/>
                </a:solidFill>
              </a:rPr>
              <a:t>TP</a:t>
            </a:r>
            <a:r>
              <a:rPr lang="zh-CN" altLang="en-US" dirty="0">
                <a:solidFill>
                  <a:srgbClr val="C00000"/>
                </a:solidFill>
              </a:rPr>
              <a:t> 用得较多；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688734"/>
            <a:ext cx="6454800" cy="17851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4013136"/>
            <a:ext cx="6454800" cy="1780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通信操作</a:t>
            </a:r>
            <a:r>
              <a:rPr lang="en-US" altLang="zh-CN" sz="7200" dirty="0"/>
              <a:t>/</a:t>
            </a:r>
            <a:r>
              <a:rPr lang="zh-CN" altLang="en-US" sz="7200" dirty="0"/>
              <a:t>原语</a:t>
            </a:r>
            <a:endParaRPr lang="en-US" altLang="zh-CN" sz="7200" dirty="0"/>
          </a:p>
          <a:p>
            <a:r>
              <a:rPr lang="en-US" altLang="zh-CN" dirty="0"/>
              <a:t>04.</a:t>
            </a:r>
            <a:r>
              <a:rPr lang="zh-CN" altLang="en-US" dirty="0"/>
              <a:t> 多对多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651531" y="1194955"/>
            <a:ext cx="3935577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在所有 </a:t>
            </a:r>
            <a:r>
              <a:rPr lang="en-US" altLang="zh-CN" dirty="0"/>
              <a:t>Rank</a:t>
            </a:r>
            <a:r>
              <a:rPr lang="zh-CN" altLang="en-US" dirty="0"/>
              <a:t> 执行相同 </a:t>
            </a:r>
            <a:r>
              <a:rPr lang="en-US" altLang="zh-CN" dirty="0"/>
              <a:t>Reduce</a:t>
            </a:r>
            <a:r>
              <a:rPr lang="zh-CN" altLang="en-US" dirty="0"/>
              <a:t>操作，将所有 </a:t>
            </a:r>
            <a:r>
              <a:rPr lang="en-US" altLang="zh-CN" dirty="0"/>
              <a:t>Rank</a:t>
            </a:r>
            <a:r>
              <a:rPr lang="zh-CN" altLang="en-US" dirty="0"/>
              <a:t> 数据规约运算得到的结果发送到所有 </a:t>
            </a:r>
            <a:r>
              <a:rPr lang="en-US" altLang="zh-CN" dirty="0"/>
              <a:t>Rank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在专家并行、张量并行、序列并行中大量地使用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Reduce</a:t>
            </a:r>
            <a:r>
              <a:rPr lang="zh-CN" altLang="en-US" dirty="0">
                <a:solidFill>
                  <a:srgbClr val="C00000"/>
                </a:solidFill>
              </a:rPr>
              <a:t> 对权重和梯度参数进行聚合。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各种通信拓扑结构比如</a:t>
            </a:r>
            <a:r>
              <a:rPr lang="en-US" altLang="zh-CN" dirty="0">
                <a:solidFill>
                  <a:srgbClr val="C00000"/>
                </a:solidFill>
              </a:rPr>
              <a:t>Ring AllReduce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Tree AllReduce</a:t>
            </a:r>
            <a:r>
              <a:rPr lang="zh-CN" altLang="en-US" dirty="0">
                <a:solidFill>
                  <a:srgbClr val="C00000"/>
                </a:solidFill>
              </a:rPr>
              <a:t>里的 </a:t>
            </a:r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操作；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4282184"/>
            <a:ext cx="6454800" cy="17277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474237"/>
            <a:ext cx="6454800" cy="2622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All-Gather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7367752" y="1194955"/>
            <a:ext cx="4219356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59595A"/>
                </a:solidFill>
              </a:rPr>
              <a:t>All Gather</a:t>
            </a:r>
            <a:r>
              <a:rPr lang="zh-CN" altLang="en-US" dirty="0">
                <a:solidFill>
                  <a:srgbClr val="59595A"/>
                </a:solidFill>
              </a:rPr>
              <a:t> 会从所有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收集数据并分发所有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上。</a:t>
            </a:r>
            <a:r>
              <a:rPr lang="en-US" altLang="zh-CN" dirty="0">
                <a:solidFill>
                  <a:srgbClr val="59595A"/>
                </a:solidFill>
              </a:rPr>
              <a:t> All Gather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=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Gather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+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Broadcast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在专家并行、张量并行、序列并行中大量地使用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对权重和梯度参数进行聚合。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模型并行里前向计算里的参数全同步，需要用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把模型并行里将切分到不同的 </a:t>
            </a:r>
            <a:r>
              <a:rPr lang="en-US" altLang="zh-CN" dirty="0">
                <a:solidFill>
                  <a:srgbClr val="C00000"/>
                </a:solidFill>
              </a:rPr>
              <a:t>NPU</a:t>
            </a:r>
            <a:r>
              <a:rPr lang="zh-CN" altLang="en-US" dirty="0">
                <a:solidFill>
                  <a:srgbClr val="C00000"/>
                </a:solidFill>
              </a:rPr>
              <a:t>上的参数全同步到一张 </a:t>
            </a:r>
            <a:r>
              <a:rPr lang="en-US" altLang="zh-CN" dirty="0">
                <a:solidFill>
                  <a:srgbClr val="C00000"/>
                </a:solidFill>
              </a:rPr>
              <a:t>NPU</a:t>
            </a:r>
            <a:r>
              <a:rPr lang="zh-CN" altLang="en-US" dirty="0">
                <a:solidFill>
                  <a:srgbClr val="C00000"/>
                </a:solidFill>
              </a:rPr>
              <a:t> 上才能进行前向计算。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5"/>
          <a:stretch>
            <a:fillRect/>
          </a:stretch>
        </p:blipFill>
        <p:spPr>
          <a:xfrm>
            <a:off x="535940" y="1508116"/>
            <a:ext cx="6454800" cy="23618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" y="4457409"/>
            <a:ext cx="6454800" cy="1784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/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/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/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/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/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/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/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/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/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/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/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/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/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/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/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/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/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Scatter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7325711" y="1194955"/>
            <a:ext cx="4261398" cy="5160125"/>
          </a:xfrm>
        </p:spPr>
        <p:txBody>
          <a:bodyPr anchor="ctr"/>
          <a:lstStyle/>
          <a:p>
            <a:r>
              <a:rPr lang="zh-CN" altLang="en-US" dirty="0"/>
              <a:t>所有 </a:t>
            </a:r>
            <a:r>
              <a:rPr lang="en-US" altLang="zh-CN" dirty="0"/>
              <a:t>Rank</a:t>
            </a:r>
            <a:r>
              <a:rPr lang="zh-CN" altLang="en-US" dirty="0"/>
              <a:t> 上都按维度执行相同的 </a:t>
            </a:r>
            <a:r>
              <a:rPr lang="en-US" altLang="zh-CN" dirty="0"/>
              <a:t>Reduce</a:t>
            </a:r>
            <a:r>
              <a:rPr lang="zh-CN" altLang="en-US" dirty="0"/>
              <a:t> 规约操作，再将结果发散到集群内所有的节点上。</a:t>
            </a:r>
          </a:p>
          <a:p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可应用于数据并行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和模型并行 </a:t>
            </a:r>
            <a:r>
              <a:rPr lang="en-US" altLang="zh-CN" dirty="0">
                <a:solidFill>
                  <a:srgbClr val="C00000"/>
                </a:solidFill>
              </a:rPr>
              <a:t>MP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</a:p>
          <a:p>
            <a:pPr marL="939800" lvl="2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里的 </a:t>
            </a:r>
            <a:r>
              <a:rPr lang="en-US" altLang="zh-CN" dirty="0">
                <a:solidFill>
                  <a:srgbClr val="C00000"/>
                </a:solidFill>
              </a:rPr>
              <a:t>Reduce Scatter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AllGather</a:t>
            </a:r>
            <a:r>
              <a:rPr lang="zh-CN" altLang="en-US" dirty="0">
                <a:solidFill>
                  <a:srgbClr val="C00000"/>
                </a:solidFill>
              </a:rPr>
              <a:t> 组合里的 </a:t>
            </a:r>
            <a:r>
              <a:rPr lang="en-US" altLang="zh-CN" dirty="0">
                <a:solidFill>
                  <a:srgbClr val="C00000"/>
                </a:solidFill>
              </a:rPr>
              <a:t>Reduce Scatter</a:t>
            </a:r>
            <a:r>
              <a:rPr lang="zh-CN" altLang="en-US" dirty="0">
                <a:solidFill>
                  <a:srgbClr val="C00000"/>
                </a:solidFill>
              </a:rPr>
              <a:t>操作；</a:t>
            </a:r>
          </a:p>
          <a:p>
            <a:pPr marL="939800" lvl="2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模型并行前向 </a:t>
            </a:r>
            <a:r>
              <a:rPr lang="en-US" altLang="zh-CN" dirty="0">
                <a:solidFill>
                  <a:srgbClr val="C00000"/>
                </a:solidFill>
              </a:rPr>
              <a:t>AllGather</a:t>
            </a:r>
            <a:r>
              <a:rPr lang="zh-CN" altLang="en-US" dirty="0">
                <a:solidFill>
                  <a:srgbClr val="C00000"/>
                </a:solidFill>
              </a:rPr>
              <a:t> 后的反向计算 </a:t>
            </a:r>
            <a:r>
              <a:rPr lang="en-US" altLang="zh-CN" dirty="0">
                <a:solidFill>
                  <a:srgbClr val="C00000"/>
                </a:solidFill>
              </a:rPr>
              <a:t>Reduce Scatter</a:t>
            </a:r>
            <a:r>
              <a:rPr lang="zh-CN" altLang="en-US" dirty="0">
                <a:solidFill>
                  <a:srgbClr val="C00000"/>
                </a:solidFill>
              </a:rPr>
              <a:t>；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4257313"/>
            <a:ext cx="6454800" cy="1722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2095847"/>
            <a:ext cx="6454800" cy="1971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All2All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7756634" y="1244168"/>
            <a:ext cx="3823483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对</a:t>
            </a:r>
            <a:r>
              <a:rPr lang="en-US" altLang="zh-CN" dirty="0"/>
              <a:t>All-Gather</a:t>
            </a:r>
            <a:r>
              <a:rPr lang="zh-CN" altLang="en-US" dirty="0"/>
              <a:t>的扩展，但不同的节点向某一节点收集到的数据是不同的。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应用于模型并行中的 </a:t>
            </a:r>
            <a:r>
              <a:rPr lang="en-US" altLang="zh-CN" dirty="0">
                <a:solidFill>
                  <a:srgbClr val="C00000"/>
                </a:solidFill>
              </a:rPr>
              <a:t>TP/SP/EP</a:t>
            </a:r>
            <a:r>
              <a:rPr lang="zh-CN" altLang="en-US" dirty="0">
                <a:solidFill>
                  <a:srgbClr val="C00000"/>
                </a:solidFill>
              </a:rPr>
              <a:t>；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模型并行里的矩阵转置；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到模型并行的矩阵转置；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9" y="4313553"/>
            <a:ext cx="6454800" cy="17346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99" y="1684277"/>
            <a:ext cx="6454800" cy="2139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操作分解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31" y="1225550"/>
            <a:ext cx="9336099" cy="5125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小结与思考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典型通信模型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half" idx="1"/>
          </p:nvPr>
        </p:nvGraphicFramePr>
        <p:xfrm>
          <a:off x="616743" y="3956179"/>
          <a:ext cx="10963275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6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23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类型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节点规模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数据量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备注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数据并行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DP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~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理论无限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~GB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节点规模增长会受线性度影响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张量并行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TP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Rank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MB~GB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计算通信可隐藏，节点内进行，不宜跨节点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流水并行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PP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Send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Recv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Rank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~MB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通过多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Micro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Batch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实现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计算通信可隐藏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序列并行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SP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~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理论无限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MB~GB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计算通信可隐藏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专家并行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EP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All2All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~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理论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无限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~MB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计算通信串行，不可隐藏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427" y="1277166"/>
            <a:ext cx="1800000" cy="23451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10" y="1277166"/>
            <a:ext cx="1800000" cy="23451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594" y="1283828"/>
            <a:ext cx="1800000" cy="233181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78" y="1328426"/>
            <a:ext cx="1800000" cy="224262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851678" y="1136850"/>
            <a:ext cx="1321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数据并行 </a:t>
            </a:r>
            <a:r>
              <a:rPr lang="en-US" altLang="zh-CN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DP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76952" y="1121461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221815"/>
                </a:solidFill>
                <a:latin typeface="Gill Sans MT" panose="020B0502020104020203" pitchFamily="34" charset="0"/>
              </a:rPr>
              <a:t>张量并行 </a:t>
            </a:r>
            <a:r>
              <a:rPr lang="en-US" altLang="zh-CN" sz="1600">
                <a:solidFill>
                  <a:srgbClr val="221815"/>
                </a:solidFill>
                <a:latin typeface="Gill Sans MT" panose="020B0502020104020203" pitchFamily="34" charset="0"/>
              </a:rPr>
              <a:t>TP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78516" y="1121461"/>
            <a:ext cx="1271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/>
            <a:r>
              <a:rPr lang="zh-CN" altLang="en-US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流水并行 </a:t>
            </a:r>
            <a:r>
              <a:rPr lang="en-US" altLang="zh-CN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PP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268976" y="1121461"/>
            <a:ext cx="1269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/>
            <a:r>
              <a:rPr lang="zh-CN" altLang="en-US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专家并行 </a:t>
            </a:r>
            <a:r>
              <a:rPr lang="en-US" altLang="zh-CN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EP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了解完本内容后：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神经网络模型学习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训练阶段为什么要通信（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基础知识、训练推理、分布式并行）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在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系统中的位置（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1D1D1A"/>
                </a:solidFill>
              </a:rPr>
              <a:t>集合通信原语（</a:t>
            </a:r>
            <a:r>
              <a:rPr lang="en-US" altLang="zh-CN" sz="1800" dirty="0">
                <a:solidFill>
                  <a:srgbClr val="1D1D1A"/>
                </a:solidFill>
              </a:rPr>
              <a:t>All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Reduce,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etc.</a:t>
            </a:r>
            <a:r>
              <a:rPr lang="zh-CN" altLang="en-US" sz="1800" dirty="0">
                <a:solidFill>
                  <a:srgbClr val="1D1D1A"/>
                </a:solidFill>
              </a:rPr>
              <a:t>）</a:t>
            </a:r>
            <a:endParaRPr lang="en-US" altLang="zh-CN" sz="1800" dirty="0">
              <a:solidFill>
                <a:srgbClr val="1D1D1A"/>
              </a:solidFill>
            </a:endParaRPr>
          </a:p>
          <a:p>
            <a:pPr marL="694055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34393C"/>
                </a:solidFill>
              </a:rPr>
              <a:t>了解</a:t>
            </a:r>
            <a:r>
              <a:rPr kumimoji="1" lang="zh-CN" altLang="en-US" sz="1600" dirty="0"/>
              <a:t>集合式通信的</a:t>
            </a:r>
            <a:r>
              <a:rPr kumimoji="1" lang="en-US" altLang="zh-CN" sz="1600" dirty="0"/>
              <a:t>3</a:t>
            </a:r>
            <a:r>
              <a:rPr kumimoji="1" lang="zh-CN" altLang="en-US" sz="1600" dirty="0"/>
              <a:t>种不同方式</a:t>
            </a:r>
            <a:endParaRPr lang="en-US" altLang="zh-CN" sz="1600" dirty="0">
              <a:solidFill>
                <a:srgbClr val="34393C"/>
              </a:solidFill>
            </a:endParaRPr>
          </a:p>
          <a:p>
            <a:pPr marL="694055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34393C"/>
                </a:solidFill>
              </a:rPr>
              <a:t>了解一对多 </a:t>
            </a:r>
            <a:r>
              <a:rPr lang="en-US" altLang="zh-CN" sz="1600" dirty="0">
                <a:solidFill>
                  <a:srgbClr val="34393C"/>
                </a:solidFill>
              </a:rPr>
              <a:t>Scatter/Broadcast</a:t>
            </a:r>
            <a:r>
              <a:rPr lang="zh-CN" altLang="en-US" sz="1600" dirty="0">
                <a:solidFill>
                  <a:srgbClr val="34393C"/>
                </a:solidFill>
              </a:rPr>
              <a:t>，多对一 </a:t>
            </a:r>
            <a:r>
              <a:rPr lang="en-US" altLang="zh-CN" sz="1600" dirty="0">
                <a:solidFill>
                  <a:srgbClr val="34393C"/>
                </a:solidFill>
              </a:rPr>
              <a:t>Gather/Reduce</a:t>
            </a:r>
            <a:r>
              <a:rPr lang="zh-CN" altLang="en-US" sz="1600" dirty="0">
                <a:solidFill>
                  <a:srgbClr val="34393C"/>
                </a:solidFill>
              </a:rPr>
              <a:t>，多对多具体方式</a:t>
            </a:r>
          </a:p>
          <a:p>
            <a:pPr marL="694055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34393C"/>
                </a:solidFill>
              </a:rPr>
              <a:t>了解多对多可以由一对多和多对一的方式组合，</a:t>
            </a:r>
            <a:r>
              <a:rPr lang="en-US" altLang="zh-CN" sz="1600" dirty="0">
                <a:solidFill>
                  <a:srgbClr val="34393C"/>
                </a:solidFill>
              </a:rPr>
              <a:t>all-Reduce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=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Reduce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Scatter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+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All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gather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endParaRPr lang="en-US" altLang="zh-CN" sz="1400" dirty="0">
              <a:solidFill>
                <a:srgbClr val="1D1D1A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集合网络拓扑（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Hypercube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Ring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Torus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Fat-Tree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Dragonfly &amp; Dragonfly+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PyTorch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集合通信与计算并行</a:t>
            </a:r>
          </a:p>
          <a:p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/>
          <p:cNvSpPr/>
          <p:nvPr/>
        </p:nvSpPr>
        <p:spPr>
          <a:xfrm>
            <a:off x="4624552" y="1250731"/>
            <a:ext cx="4761186" cy="1618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集合通信概览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CN" sz="24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XCCL:</a:t>
            </a:r>
            <a:r>
              <a:rPr kumimoji="1" lang="zh-CN" altLang="en-US" sz="24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XXXX</a:t>
            </a:r>
            <a:r>
              <a:rPr kumimoji="1" lang="zh-CN" altLang="en-US" sz="24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Collective</a:t>
            </a:r>
            <a:r>
              <a:rPr kumimoji="1" lang="zh-CN" altLang="en-US" sz="24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Communication</a:t>
            </a:r>
            <a:r>
              <a:rPr kumimoji="1" lang="zh-CN" altLang="en-US" sz="24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Library</a:t>
            </a: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与通信关系（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基础知识、训练推理、分布式并行）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基本架构（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zh-CN" altLang="en-US" sz="2000" dirty="0"/>
              <a:t>集合通信原语（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Reduce,</a:t>
            </a:r>
            <a:r>
              <a:rPr lang="zh-CN" altLang="en-US" sz="2000" dirty="0"/>
              <a:t> </a:t>
            </a:r>
            <a:r>
              <a:rPr lang="en-US" altLang="zh-CN" sz="2000" dirty="0"/>
              <a:t>etc.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694055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集合网络拓扑（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Hypercube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Ring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Torus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Fat-Tree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Dragonfly &amp; Dragonfly+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PyTorch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集合通信与计算并行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6743" y="558414"/>
            <a:ext cx="10970365" cy="589190"/>
          </a:xfrm>
        </p:spPr>
        <p:txBody>
          <a:bodyPr/>
          <a:lstStyle/>
          <a:p>
            <a:r>
              <a:rPr lang="zh-CN" altLang="en-US" dirty="0"/>
              <a:t>集合通信概览：基本概念</a:t>
            </a:r>
          </a:p>
        </p:txBody>
      </p:sp>
      <p:graphicFrame>
        <p:nvGraphicFramePr>
          <p:cNvPr id="19" name="内容占位符 5"/>
          <p:cNvGraphicFramePr>
            <a:graphicFrameLocks noGrp="1"/>
          </p:cNvGraphicFramePr>
          <p:nvPr>
            <p:ph sz="half" idx="1"/>
          </p:nvPr>
        </p:nvGraphicFramePr>
        <p:xfrm>
          <a:off x="616743" y="1539163"/>
          <a:ext cx="10963276" cy="44517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51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latin typeface="Futura-Medium" panose="020B0602020204020303" pitchFamily="34" charset="-79"/>
                          <a:ea typeface="+mj-ea"/>
                          <a:cs typeface="Futura-Medium" panose="020B0602020204020303" pitchFamily="34" charset="-79"/>
                        </a:rPr>
                        <a:t>通信特性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-Medium" panose="020B0602020204020303" pitchFamily="34" charset="-79"/>
                          <a:ea typeface="+mj-ea"/>
                          <a:cs typeface="Futura-Medium" panose="020B0602020204020303" pitchFamily="34" charset="-79"/>
                        </a:rPr>
                        <a:t>HCCL</a:t>
                      </a:r>
                      <a:endParaRPr lang="zh-CN" altLang="en-US" sz="2000" b="1" dirty="0">
                        <a:latin typeface="Futura-Medium" panose="020B0602020204020303" pitchFamily="34" charset="-79"/>
                        <a:ea typeface="+mj-ea"/>
                        <a:cs typeface="Futura-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-Medium" panose="020B0602020204020303" pitchFamily="34" charset="-79"/>
                          <a:ea typeface="+mj-ea"/>
                          <a:cs typeface="Futura-Medium" panose="020B0602020204020303" pitchFamily="34" charset="-79"/>
                        </a:rPr>
                        <a:t>NCCL</a:t>
                      </a:r>
                      <a:endParaRPr lang="zh-CN" altLang="en-US" sz="2000" b="1" dirty="0">
                        <a:latin typeface="Futura-Medium" panose="020B0602020204020303" pitchFamily="34" charset="-79"/>
                        <a:ea typeface="+mj-ea"/>
                        <a:cs typeface="Futura-Medium" panose="020B0602020204020303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ring/mesh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Hav-Doub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/Pair-Wise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etc.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etc.</a:t>
                      </a:r>
                      <a:endParaRPr lang="zh-CN" altLang="en-US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通信链路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NIC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灵渠总线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NIC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NVSwitch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GPU-Direct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CMC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all2all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all2all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recv</a:t>
                      </a:r>
                      <a:endParaRPr lang="en-US" altLang="zh-CN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通信域管理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全局通信域、子通信域、基于全局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子通信域配置算法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全局通信域、子通信域、自定义通信域配置算法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系统中的位置</a:t>
            </a:r>
            <a:endParaRPr lang="zh-CN" altLang="en-US" sz="6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系统中的位置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6621" b="4593"/>
          <a:stretch>
            <a:fillRect/>
          </a:stretch>
        </p:blipFill>
        <p:spPr>
          <a:xfrm>
            <a:off x="623635" y="1160835"/>
            <a:ext cx="3342235" cy="5327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17" y="1295284"/>
            <a:ext cx="6864796" cy="5058769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046483" y="3429000"/>
            <a:ext cx="788276" cy="10063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对通信操作支持情况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772"/>
          <a:stretch>
            <a:fillRect/>
          </a:stretch>
        </p:blipFill>
        <p:spPr>
          <a:xfrm>
            <a:off x="616644" y="1527265"/>
            <a:ext cx="10963473" cy="4261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56698"/>
          <a:stretch>
            <a:fillRect/>
          </a:stretch>
        </p:blipFill>
        <p:spPr>
          <a:xfrm>
            <a:off x="600903" y="1429871"/>
            <a:ext cx="10994955" cy="4508475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对通信操作支持情况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FmZWIzNDg2MmIzZjExOTIzMmViNTBmYTMwYTk0ZWYifQ==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</TotalTime>
  <Words>1103</Words>
  <Application>Microsoft Macintosh PowerPoint</Application>
  <PresentationFormat>自定义</PresentationFormat>
  <Paragraphs>176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微软雅黑</vt:lpstr>
      <vt:lpstr>ACGN-MiaoGB-Flash</vt:lpstr>
      <vt:lpstr>Arial</vt:lpstr>
      <vt:lpstr>Calibri</vt:lpstr>
      <vt:lpstr>Futura-Medium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集合通信概览</vt:lpstr>
      <vt:lpstr>集合通信概览：基本概念</vt:lpstr>
      <vt:lpstr>PowerPoint 演示文稿</vt:lpstr>
      <vt:lpstr>XCCL 在 AI 系统中的位置</vt:lpstr>
      <vt:lpstr>XCCL 对通信操作支持情况</vt:lpstr>
      <vt:lpstr>XCCL 对通信操作支持情况</vt:lpstr>
      <vt:lpstr>HCCL 对通信操作支持情况</vt:lpstr>
      <vt:lpstr>PowerPoint 演示文稿</vt:lpstr>
      <vt:lpstr>Broadcast</vt:lpstr>
      <vt:lpstr>Scatter</vt:lpstr>
      <vt:lpstr>PowerPoint 演示文稿</vt:lpstr>
      <vt:lpstr>Reduce</vt:lpstr>
      <vt:lpstr>Gather</vt:lpstr>
      <vt:lpstr>PowerPoint 演示文稿</vt:lpstr>
      <vt:lpstr>All Reduce</vt:lpstr>
      <vt:lpstr>All-Gather</vt:lpstr>
      <vt:lpstr>Reduce Scatter</vt:lpstr>
      <vt:lpstr>All2All</vt:lpstr>
      <vt:lpstr>All Reduce 操作分解</vt:lpstr>
      <vt:lpstr>PowerPoint 演示文稿</vt:lpstr>
      <vt:lpstr>典型通信模型</vt:lpstr>
      <vt:lpstr>小结与思考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9467</cp:revision>
  <cp:lastPrinted>2023-09-08T09:14:00Z</cp:lastPrinted>
  <dcterms:created xsi:type="dcterms:W3CDTF">2020-08-28T08:44:00Z</dcterms:created>
  <dcterms:modified xsi:type="dcterms:W3CDTF">2025-07-02T05:20:31Z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  <property fmtid="{D5CDD505-2E9C-101B-9397-08002B2CF9AE}" pid="9" name="ICV">
    <vt:lpwstr>462BB72F07B6475AA0858E8334673FFD_12</vt:lpwstr>
  </property>
  <property fmtid="{D5CDD505-2E9C-101B-9397-08002B2CF9AE}" pid="10" name="KSOProductBuildVer">
    <vt:lpwstr>2052-12.1.0.16929</vt:lpwstr>
  </property>
</Properties>
</file>